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Source Sans 3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707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Fine‑tuning on driving datasets bridges the gap between generic imagery and on‑road scenarios.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3" y="203465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Source Serif 4 Semi Bold" pitchFamily="34" charset="-122"/>
                <a:cs typeface="Times New Roman" panose="02020603050405020304" pitchFamily="18" charset="0"/>
              </a:rPr>
              <a:t>Real-time vehicle and pedestrian detection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3801666"/>
            <a:ext cx="7468553" cy="2393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Developing a </a:t>
            </a:r>
            <a:r>
              <a:rPr lang="en-US" sz="2350" b="1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robust, real‑time detection system </a:t>
            </a:r>
            <a:r>
              <a:rPr lang="en-US" sz="235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to improve road safety and reduce pedestrian‑vehicle collisions in dense urban environments. System targets </a:t>
            </a:r>
            <a:r>
              <a:rPr lang="en-US" sz="2350" b="1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live alerts, accurate localization</a:t>
            </a:r>
            <a:r>
              <a:rPr lang="en-US" sz="235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, and lightweight deployment for in‑vehicle and roadside units.</a:t>
            </a:r>
            <a:endParaRPr lang="en-US" sz="235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7123" y="626388"/>
            <a:ext cx="6184106" cy="502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Source Serif 4 Semi Bold" pitchFamily="34" charset="-122"/>
                <a:cs typeface="Times New Roman" panose="02020603050405020304" pitchFamily="18" charset="0"/>
              </a:rPr>
              <a:t>Algorithm — deepSORT tracker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7123" y="1402497"/>
            <a:ext cx="13036153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Why deepSORT is a pragmatic choice for ITS:</a:t>
            </a:r>
            <a:endParaRPr lang="en-US" sz="2800" dirty="0">
              <a:latin typeface="Aptos" panose="020B00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04AA41-C1D1-B6C6-5556-38874B5D34A0}"/>
              </a:ext>
            </a:extLst>
          </p:cNvPr>
          <p:cNvGrpSpPr/>
          <p:nvPr/>
        </p:nvGrpSpPr>
        <p:grpSpPr>
          <a:xfrm>
            <a:off x="603687" y="2029479"/>
            <a:ext cx="5835031" cy="1609130"/>
            <a:chOff x="797123" y="1935956"/>
            <a:chExt cx="5835031" cy="1609130"/>
          </a:xfrm>
        </p:grpSpPr>
        <p:pic>
          <p:nvPicPr>
            <p:cNvPr id="4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123" y="1935956"/>
              <a:ext cx="427077" cy="427077"/>
            </a:xfrm>
            <a:prstGeom prst="rect">
              <a:avLst/>
            </a:prstGeom>
          </p:spPr>
        </p:pic>
        <p:sp>
          <p:nvSpPr>
            <p:cNvPr id="5" name="Text 2"/>
            <p:cNvSpPr/>
            <p:nvPr/>
          </p:nvSpPr>
          <p:spPr>
            <a:xfrm>
              <a:off x="797123" y="2576513"/>
              <a:ext cx="2009775" cy="25122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sz="2400" b="1" dirty="0">
                  <a:solidFill>
                    <a:srgbClr val="272525"/>
                  </a:solidFill>
                  <a:latin typeface="Aptos" panose="020B0004020202020204" pitchFamily="34" charset="0"/>
                  <a:ea typeface="Source Serif 4 Semi Bold" pitchFamily="34" charset="-122"/>
                  <a:cs typeface="Source Serif 4 Semi Bold" pitchFamily="34" charset="-120"/>
                </a:rPr>
                <a:t>Consistent tracking</a:t>
              </a:r>
              <a:endParaRPr lang="en-US" sz="2400" b="1" dirty="0">
                <a:latin typeface="Aptos" panose="020B0004020202020204" pitchFamily="34" charset="0"/>
              </a:endParaRPr>
            </a:p>
          </p:txBody>
        </p:sp>
        <p:sp>
          <p:nvSpPr>
            <p:cNvPr id="6" name="Text 3"/>
            <p:cNvSpPr/>
            <p:nvPr/>
          </p:nvSpPr>
          <p:spPr>
            <a:xfrm>
              <a:off x="797123" y="2930128"/>
              <a:ext cx="5835031" cy="6149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2000" dirty="0">
                  <a:solidFill>
                    <a:srgbClr val="272525"/>
                  </a:solidFill>
                  <a:latin typeface="Aptos" panose="020B0004020202020204" pitchFamily="34" charset="0"/>
                  <a:ea typeface="Source Sans 3" pitchFamily="34" charset="-122"/>
                  <a:cs typeface="Source Sans 3" pitchFamily="34" charset="-120"/>
                </a:rPr>
                <a:t>Maintains identity across frames enabling </a:t>
              </a:r>
            </a:p>
            <a:p>
              <a:pPr marL="0" indent="0" algn="l">
                <a:lnSpc>
                  <a:spcPts val="2150"/>
                </a:lnSpc>
                <a:buNone/>
              </a:pPr>
              <a:r>
                <a:rPr lang="en-US" sz="2000" dirty="0">
                  <a:solidFill>
                    <a:srgbClr val="272525"/>
                  </a:solidFill>
                  <a:latin typeface="Aptos" panose="020B0004020202020204" pitchFamily="34" charset="0"/>
                  <a:ea typeface="Source Sans 3" pitchFamily="34" charset="-122"/>
                  <a:cs typeface="Source Sans 3" pitchFamily="34" charset="-120"/>
                </a:rPr>
                <a:t>stable distance and speed estimates.</a:t>
              </a:r>
              <a:endParaRPr lang="en-US" sz="20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F628A6-793C-0B5C-9BE8-276C038985A4}"/>
              </a:ext>
            </a:extLst>
          </p:cNvPr>
          <p:cNvGrpSpPr/>
          <p:nvPr/>
        </p:nvGrpSpPr>
        <p:grpSpPr>
          <a:xfrm>
            <a:off x="7635418" y="1991082"/>
            <a:ext cx="6558525" cy="1609130"/>
            <a:chOff x="7421880" y="1935956"/>
            <a:chExt cx="6558525" cy="1609130"/>
          </a:xfrm>
        </p:grpSpPr>
        <p:pic>
          <p:nvPicPr>
            <p:cNvPr id="7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1880" y="1935956"/>
              <a:ext cx="427077" cy="427077"/>
            </a:xfrm>
            <a:prstGeom prst="rect">
              <a:avLst/>
            </a:prstGeom>
          </p:spPr>
        </p:pic>
        <p:sp>
          <p:nvSpPr>
            <p:cNvPr id="8" name="Text 4"/>
            <p:cNvSpPr/>
            <p:nvPr/>
          </p:nvSpPr>
          <p:spPr>
            <a:xfrm>
              <a:off x="7421880" y="2576513"/>
              <a:ext cx="2009775" cy="25122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sz="2400" b="1" dirty="0">
                  <a:solidFill>
                    <a:srgbClr val="272525"/>
                  </a:solidFill>
                  <a:latin typeface="Aptos" panose="020B0004020202020204" pitchFamily="34" charset="0"/>
                  <a:ea typeface="Source Serif 4 Semi Bold" pitchFamily="34" charset="-122"/>
                  <a:cs typeface="Source Serif 4 Semi Bold" pitchFamily="34" charset="-120"/>
                </a:rPr>
                <a:t>Occlusion handling</a:t>
              </a:r>
              <a:endParaRPr lang="en-US" sz="2400" b="1" dirty="0">
                <a:latin typeface="Aptos" panose="020B0004020202020204" pitchFamily="34" charset="0"/>
              </a:endParaRPr>
            </a:p>
          </p:txBody>
        </p:sp>
        <p:sp>
          <p:nvSpPr>
            <p:cNvPr id="9" name="Text 5"/>
            <p:cNvSpPr/>
            <p:nvPr/>
          </p:nvSpPr>
          <p:spPr>
            <a:xfrm>
              <a:off x="7421880" y="2930128"/>
              <a:ext cx="6558525" cy="6149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2000" dirty="0">
                  <a:solidFill>
                    <a:srgbClr val="272525"/>
                  </a:solidFill>
                  <a:latin typeface="Aptos" panose="020B0004020202020204" pitchFamily="34" charset="0"/>
                  <a:ea typeface="Source Sans 3" pitchFamily="34" charset="-122"/>
                  <a:cs typeface="Source Sans 3" pitchFamily="34" charset="-120"/>
                </a:rPr>
                <a:t>Re‑identifies objects after short losses </a:t>
              </a:r>
            </a:p>
            <a:p>
              <a:pPr marL="0" indent="0" algn="l">
                <a:lnSpc>
                  <a:spcPts val="2150"/>
                </a:lnSpc>
                <a:buNone/>
              </a:pPr>
              <a:r>
                <a:rPr lang="en-US" sz="2000" dirty="0">
                  <a:solidFill>
                    <a:srgbClr val="272525"/>
                  </a:solidFill>
                  <a:latin typeface="Aptos" panose="020B0004020202020204" pitchFamily="34" charset="0"/>
                  <a:ea typeface="Source Sans 3" pitchFamily="34" charset="-122"/>
                  <a:cs typeface="Source Sans 3" pitchFamily="34" charset="-120"/>
                </a:rPr>
                <a:t>using motion + appearance features.</a:t>
              </a:r>
              <a:endParaRPr lang="en-US" sz="20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7085D2-F279-5A2F-DCEC-2FF5D603241E}"/>
              </a:ext>
            </a:extLst>
          </p:cNvPr>
          <p:cNvGrpSpPr/>
          <p:nvPr/>
        </p:nvGrpSpPr>
        <p:grpSpPr>
          <a:xfrm>
            <a:off x="603687" y="4185642"/>
            <a:ext cx="4612159" cy="1731994"/>
            <a:chOff x="797123" y="3545086"/>
            <a:chExt cx="4612159" cy="1731994"/>
          </a:xfrm>
        </p:grpSpPr>
        <p:pic>
          <p:nvPicPr>
            <p:cNvPr id="10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7123" y="3545086"/>
              <a:ext cx="427077" cy="427077"/>
            </a:xfrm>
            <a:prstGeom prst="rect">
              <a:avLst/>
            </a:prstGeom>
          </p:spPr>
        </p:pic>
        <p:sp>
          <p:nvSpPr>
            <p:cNvPr id="11" name="Text 6"/>
            <p:cNvSpPr/>
            <p:nvPr/>
          </p:nvSpPr>
          <p:spPr>
            <a:xfrm>
              <a:off x="797123" y="4185642"/>
              <a:ext cx="2009775" cy="25122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sz="2400" b="1" dirty="0">
                  <a:solidFill>
                    <a:srgbClr val="272525"/>
                  </a:solidFill>
                  <a:latin typeface="Aptos" panose="020B0004020202020204" pitchFamily="34" charset="0"/>
                  <a:ea typeface="Source Serif 4 Semi Bold" pitchFamily="34" charset="-122"/>
                  <a:cs typeface="Source Serif 4 Semi Bold" pitchFamily="34" charset="-120"/>
                </a:rPr>
                <a:t>Real‑time ready</a:t>
              </a:r>
              <a:endParaRPr lang="en-US" sz="2400" b="1" dirty="0">
                <a:latin typeface="Aptos" panose="020B0004020202020204" pitchFamily="34" charset="0"/>
              </a:endParaRPr>
            </a:p>
          </p:txBody>
        </p:sp>
        <p:sp>
          <p:nvSpPr>
            <p:cNvPr id="12" name="Text 7"/>
            <p:cNvSpPr/>
            <p:nvPr/>
          </p:nvSpPr>
          <p:spPr>
            <a:xfrm>
              <a:off x="797123" y="4539258"/>
              <a:ext cx="4612159" cy="73782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2000" dirty="0">
                  <a:solidFill>
                    <a:srgbClr val="272525"/>
                  </a:solidFill>
                  <a:latin typeface="Aptos" panose="020B0004020202020204" pitchFamily="34" charset="0"/>
                  <a:ea typeface="Source Sans 3" pitchFamily="34" charset="-122"/>
                  <a:cs typeface="Source Sans 3" pitchFamily="34" charset="-120"/>
                </a:rPr>
                <a:t>Efficient Kalman filter + lightweight CNN </a:t>
              </a:r>
            </a:p>
            <a:p>
              <a:pPr marL="0" indent="0" algn="l">
                <a:lnSpc>
                  <a:spcPts val="2150"/>
                </a:lnSpc>
                <a:buNone/>
              </a:pPr>
              <a:r>
                <a:rPr lang="en-US" sz="2000" dirty="0">
                  <a:solidFill>
                    <a:srgbClr val="272525"/>
                  </a:solidFill>
                  <a:latin typeface="Aptos" panose="020B0004020202020204" pitchFamily="34" charset="0"/>
                  <a:ea typeface="Source Sans 3" pitchFamily="34" charset="-122"/>
                  <a:cs typeface="Source Sans 3" pitchFamily="34" charset="-120"/>
                </a:rPr>
                <a:t>embeddings suitable for live monitoring.</a:t>
              </a:r>
              <a:endParaRPr lang="en-US" sz="2000" dirty="0">
                <a:latin typeface="Aptos" panose="020B00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DF0D170-70D8-B3F2-BADF-0F0E51A40F49}"/>
              </a:ext>
            </a:extLst>
          </p:cNvPr>
          <p:cNvGrpSpPr/>
          <p:nvPr/>
        </p:nvGrpSpPr>
        <p:grpSpPr>
          <a:xfrm>
            <a:off x="7635418" y="4055744"/>
            <a:ext cx="6411397" cy="1540907"/>
            <a:chOff x="7421880" y="3545086"/>
            <a:chExt cx="6411397" cy="1540907"/>
          </a:xfrm>
        </p:grpSpPr>
        <p:pic>
          <p:nvPicPr>
            <p:cNvPr id="13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21880" y="3545086"/>
              <a:ext cx="427077" cy="427077"/>
            </a:xfrm>
            <a:prstGeom prst="rect">
              <a:avLst/>
            </a:prstGeom>
          </p:spPr>
        </p:pic>
        <p:sp>
          <p:nvSpPr>
            <p:cNvPr id="14" name="Text 8"/>
            <p:cNvSpPr/>
            <p:nvPr/>
          </p:nvSpPr>
          <p:spPr>
            <a:xfrm>
              <a:off x="7421880" y="4185642"/>
              <a:ext cx="2009775" cy="25122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sz="2400" b="1" dirty="0">
                  <a:solidFill>
                    <a:srgbClr val="272525"/>
                  </a:solidFill>
                  <a:latin typeface="Aptos" panose="020B0004020202020204" pitchFamily="34" charset="0"/>
                  <a:ea typeface="Source Serif 4 Semi Bold" pitchFamily="34" charset="-122"/>
                  <a:cs typeface="Source Serif 4 Semi Bold" pitchFamily="34" charset="-120"/>
                </a:rPr>
                <a:t>Enables analytics</a:t>
              </a:r>
              <a:endParaRPr lang="en-US" sz="2400" b="1" dirty="0">
                <a:latin typeface="Aptos" panose="020B0004020202020204" pitchFamily="34" charset="0"/>
              </a:endParaRPr>
            </a:p>
          </p:txBody>
        </p:sp>
        <p:sp>
          <p:nvSpPr>
            <p:cNvPr id="15" name="Text 9"/>
            <p:cNvSpPr/>
            <p:nvPr/>
          </p:nvSpPr>
          <p:spPr>
            <a:xfrm>
              <a:off x="7421880" y="4539258"/>
              <a:ext cx="6411397" cy="54673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2000" dirty="0">
                  <a:solidFill>
                    <a:srgbClr val="272525"/>
                  </a:solidFill>
                  <a:latin typeface="Aptos" panose="020B0004020202020204" pitchFamily="34" charset="0"/>
                  <a:ea typeface="Source Sans 3" pitchFamily="34" charset="-122"/>
                  <a:cs typeface="Source Sans 3" pitchFamily="34" charset="-120"/>
                </a:rPr>
                <a:t>Supports trajectory, speed profiling, safety‑zone violation detection, and per‑object smoothing.</a:t>
              </a:r>
              <a:endParaRPr lang="en-US" sz="2000" dirty="0">
                <a:latin typeface="Aptos" panose="020B0004020202020204" pitchFamily="34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5BAA8EF-E622-5B6B-6DCA-7C107383C633}"/>
              </a:ext>
            </a:extLst>
          </p:cNvPr>
          <p:cNvSpPr/>
          <p:nvPr/>
        </p:nvSpPr>
        <p:spPr>
          <a:xfrm>
            <a:off x="12812617" y="7645706"/>
            <a:ext cx="1718631" cy="473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186" y="420529"/>
            <a:ext cx="5993487" cy="449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Source Serif 4 Semi Bold" pitchFamily="34" charset="-122"/>
                <a:cs typeface="Times New Roman" panose="02020603050405020304" pitchFamily="18" charset="0"/>
              </a:rPr>
              <a:t>Next steps — Improvements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058" y="1"/>
            <a:ext cx="4142342" cy="4142342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8058" y="4087258"/>
            <a:ext cx="4142342" cy="41423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D6143E-B458-560F-5D1A-DF83B735B89E}"/>
              </a:ext>
            </a:extLst>
          </p:cNvPr>
          <p:cNvSpPr txBox="1"/>
          <p:nvPr/>
        </p:nvSpPr>
        <p:spPr>
          <a:xfrm>
            <a:off x="535185" y="1076952"/>
            <a:ext cx="8829152" cy="4554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Integrate </a:t>
            </a:r>
            <a:r>
              <a:rPr lang="en-US" sz="2800" b="1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front‑end UI and back‑end pipeline </a:t>
            </a:r>
            <a:r>
              <a:rPr lang="en-US" sz="280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to stabilize frame ingestion and buffer handling, </a:t>
            </a:r>
            <a:r>
              <a:rPr lang="en-US" sz="2800" b="1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improving the speed and efficiency </a:t>
            </a:r>
            <a:endParaRPr lang="en-US" sz="2800" b="1" dirty="0">
              <a:latin typeface="Aptos" panose="020B00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Benchmark </a:t>
            </a:r>
            <a:r>
              <a:rPr lang="en-US" sz="2800" b="1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alternate distance estimators </a:t>
            </a:r>
            <a:r>
              <a:rPr lang="en-US" sz="280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like deepSORT and quantify error vs range.</a:t>
            </a:r>
            <a:endParaRPr lang="en-US" sz="2800" dirty="0">
              <a:latin typeface="Aptos" panose="020B00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Iterate </a:t>
            </a:r>
            <a:r>
              <a:rPr lang="en-US" sz="2800" b="1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3 - phase plan </a:t>
            </a:r>
            <a:r>
              <a:rPr lang="en-US" sz="280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for </a:t>
            </a:r>
            <a:r>
              <a:rPr lang="en-US" sz="2800" b="1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improving the model accuracy</a:t>
            </a:r>
            <a:r>
              <a:rPr lang="en-US" sz="280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 over and above the baseline model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92230"/>
            <a:ext cx="575679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Source Serif 4 Semi Bold" pitchFamily="34" charset="-122"/>
                <a:cs typeface="Times New Roman" panose="02020603050405020304" pitchFamily="18" charset="0"/>
              </a:rPr>
              <a:t>Problem background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256396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The system has four core goals:</a:t>
            </a:r>
            <a:endParaRPr lang="en-US" sz="2800" b="1" dirty="0">
              <a:latin typeface="Aptos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408074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Enhance driver awareness </a:t>
            </a:r>
            <a:r>
              <a:rPr lang="en-US" sz="240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by detecting pedestrians and nearby vehicles in real time.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37724" y="454747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Reduce accident risk </a:t>
            </a:r>
            <a:r>
              <a:rPr lang="en-US" sz="240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via </a:t>
            </a:r>
            <a:r>
              <a:rPr lang="en-US" sz="2400" b="1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distance‑based warnings </a:t>
            </a:r>
            <a:r>
              <a:rPr lang="en-US" sz="240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and prioritized alerts.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37724" y="501419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Deliver a lightweight, </a:t>
            </a:r>
            <a:r>
              <a:rPr lang="en-US" sz="2400" b="1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deployable solution </a:t>
            </a:r>
            <a:r>
              <a:rPr lang="en-US" sz="240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using deep learning optimized for real‑time inference.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837724" y="548092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Provide a </a:t>
            </a:r>
            <a:r>
              <a:rPr lang="en-US" sz="2400" b="1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foundation for ITS research and autonomous driving assistance modules.</a:t>
            </a:r>
            <a:endParaRPr lang="en-US" sz="2400" b="1" dirty="0">
              <a:latin typeface="Aptos" panose="020B00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5418BF-D049-8A4C-13F5-536B06312EFA}"/>
              </a:ext>
            </a:extLst>
          </p:cNvPr>
          <p:cNvSpPr/>
          <p:nvPr/>
        </p:nvSpPr>
        <p:spPr>
          <a:xfrm>
            <a:off x="12812617" y="7645706"/>
            <a:ext cx="1718631" cy="473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9267" y="629007"/>
            <a:ext cx="4836319" cy="604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Source Serif 4 Semi Bold" pitchFamily="34" charset="-122"/>
                <a:cs typeface="Times New Roman" panose="02020603050405020304" pitchFamily="18" charset="0"/>
              </a:rPr>
              <a:t>Baseline approach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9267" y="1639967"/>
            <a:ext cx="13031867" cy="33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Design and implement a real‑time detection pipeline combining:</a:t>
            </a:r>
            <a:endParaRPr lang="en-US" sz="3200" dirty="0">
              <a:latin typeface="Aptos" panose="020B00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67" y="2204442"/>
            <a:ext cx="513755" cy="51375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9267" y="2975015"/>
            <a:ext cx="2418159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Aptos" panose="020B0004020202020204" pitchFamily="34" charset="0"/>
                <a:ea typeface="Source Serif 4 Semi Bold" pitchFamily="34" charset="-122"/>
                <a:cs typeface="Source Serif 4 Semi Bold" pitchFamily="34" charset="-120"/>
              </a:rPr>
              <a:t>Detector</a:t>
            </a:r>
            <a:endParaRPr lang="en-US" sz="3200" b="1" dirty="0">
              <a:latin typeface="Aptos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9267" y="3400425"/>
            <a:ext cx="13031867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YOLOv9 for high‑speed object detection with class and bbox outputs.</a:t>
            </a:r>
            <a:endParaRPr lang="en-US" sz="2400" dirty="0">
              <a:latin typeface="Aptos" panose="020B00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67" y="4140160"/>
            <a:ext cx="513755" cy="51375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9267" y="4910733"/>
            <a:ext cx="2418159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Aptos" panose="020B0004020202020204" pitchFamily="34" charset="0"/>
                <a:ea typeface="Source Serif 4 Semi Bold" pitchFamily="34" charset="-122"/>
                <a:cs typeface="Source Serif 4 Semi Bold" pitchFamily="34" charset="-120"/>
              </a:rPr>
              <a:t>Distance Estimation</a:t>
            </a:r>
            <a:endParaRPr lang="en-US" sz="3200" b="1" dirty="0">
              <a:latin typeface="Aptos" panose="020B00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99267" y="5336143"/>
            <a:ext cx="13031867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Monocular pinhole model for per‑object distance approximations</a:t>
            </a:r>
            <a:r>
              <a:rPr lang="en-US" sz="2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2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67" y="6075878"/>
            <a:ext cx="513755" cy="51375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9267" y="6846451"/>
            <a:ext cx="2418159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Aptos" panose="020B0004020202020204" pitchFamily="34" charset="0"/>
                <a:ea typeface="Source Serif 4 Semi Bold" pitchFamily="34" charset="-122"/>
                <a:cs typeface="Source Serif 4 Semi Bold" pitchFamily="34" charset="-120"/>
              </a:rPr>
              <a:t>Alerts</a:t>
            </a:r>
            <a:endParaRPr lang="en-US" sz="3200" b="1" dirty="0">
              <a:latin typeface="Aptos" panose="020B00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99267" y="7271861"/>
            <a:ext cx="13031867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Distance thresholds generate prioritized driver warnings and logging.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054B7F-1D0F-F2D9-A166-7E666FBD39C9}"/>
              </a:ext>
            </a:extLst>
          </p:cNvPr>
          <p:cNvSpPr/>
          <p:nvPr/>
        </p:nvSpPr>
        <p:spPr>
          <a:xfrm>
            <a:off x="12812617" y="7645706"/>
            <a:ext cx="1718631" cy="473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31438"/>
            <a:ext cx="7468553" cy="1645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Source Serif 4 Semi Bold" pitchFamily="34" charset="-122"/>
                <a:cs typeface="Times New Roman" panose="02020603050405020304" pitchFamily="18" charset="0"/>
              </a:rPr>
              <a:t>Baseline model: YOLOv9 — do we really need to fine‑tune it?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324124" y="3273028"/>
            <a:ext cx="7964753" cy="1866781"/>
          </a:xfrm>
          <a:prstGeom prst="roundRect">
            <a:avLst>
              <a:gd name="adj" fmla="val 430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523196" y="3472101"/>
            <a:ext cx="574477" cy="574477"/>
          </a:xfrm>
          <a:prstGeom prst="roundRect">
            <a:avLst>
              <a:gd name="adj" fmla="val 15915495"/>
            </a:avLst>
          </a:prstGeom>
          <a:solidFill>
            <a:srgbClr val="BE49DF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192" y="3597712"/>
            <a:ext cx="258485" cy="32313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523196" y="4238030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ptos" panose="020B0004020202020204" pitchFamily="34" charset="0"/>
                <a:ea typeface="Source Serif 4 Semi Bold" pitchFamily="34" charset="-122"/>
                <a:cs typeface="Source Serif 4 Semi Bold" pitchFamily="34" charset="-120"/>
              </a:rPr>
              <a:t>Domain adaptation</a:t>
            </a:r>
            <a:endParaRPr lang="en-US" sz="2800" b="1" dirty="0">
              <a:latin typeface="Aptos" panose="020B00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523196" y="4524719"/>
            <a:ext cx="7070407" cy="505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Learn road geometry, reflections, and low‑light 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artifacts present in dashcam footage.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6324124" y="5331262"/>
            <a:ext cx="7964753" cy="1866781"/>
          </a:xfrm>
          <a:prstGeom prst="roundRect">
            <a:avLst>
              <a:gd name="adj" fmla="val 430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6523196" y="5530334"/>
            <a:ext cx="574477" cy="574477"/>
          </a:xfrm>
          <a:prstGeom prst="roundRect">
            <a:avLst>
              <a:gd name="adj" fmla="val 15915495"/>
            </a:avLst>
          </a:prstGeom>
          <a:solidFill>
            <a:srgbClr val="BE49DF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192" y="5655945"/>
            <a:ext cx="258485" cy="32313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523196" y="6296263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ptos" panose="020B0004020202020204" pitchFamily="34" charset="0"/>
                <a:ea typeface="Source Serif 4 Semi Bold" pitchFamily="34" charset="-122"/>
                <a:cs typeface="Source Serif 4 Semi Bold" pitchFamily="34" charset="-120"/>
              </a:rPr>
              <a:t>Class specialization</a:t>
            </a:r>
            <a:endParaRPr lang="en-US" sz="2800" b="1" dirty="0">
              <a:latin typeface="Aptos" panose="020B000402020202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6523196" y="6568547"/>
            <a:ext cx="7269481" cy="607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Focus on relevant road classes (person, car, 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bus, truck, bike, motor) to reduce confusion.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C31365-85E4-CC66-0781-CA8EB60B30F9}"/>
              </a:ext>
            </a:extLst>
          </p:cNvPr>
          <p:cNvSpPr/>
          <p:nvPr/>
        </p:nvSpPr>
        <p:spPr>
          <a:xfrm>
            <a:off x="12812617" y="7645706"/>
            <a:ext cx="1718631" cy="473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22552"/>
            <a:ext cx="904220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Source Serif 4 Semi Bold" pitchFamily="34" charset="-122"/>
                <a:cs typeface="Times New Roman" panose="02020603050405020304" pitchFamily="18" charset="0"/>
              </a:rPr>
              <a:t>Fine‑tuning benefits — continued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37724" y="3385542"/>
            <a:ext cx="4158734" cy="2521506"/>
          </a:xfrm>
          <a:prstGeom prst="roundRect">
            <a:avLst>
              <a:gd name="adj" fmla="val 39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84659" y="36324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ptos" panose="020B0004020202020204" pitchFamily="34" charset="0"/>
                <a:ea typeface="Source Serif 4 Semi Bold" pitchFamily="34" charset="-122"/>
                <a:cs typeface="Source Serif 4 Semi Bold" pitchFamily="34" charset="-120"/>
              </a:rPr>
              <a:t>Localization gains</a:t>
            </a:r>
            <a:endParaRPr lang="en-US" sz="2800" b="1" dirty="0">
              <a:latin typeface="Aptos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84659" y="4128016"/>
            <a:ext cx="366486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Improved bounding‑box regression for small, distant, or partially occluded pedestrians — better distance inputs.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235773" y="3385542"/>
            <a:ext cx="4158734" cy="2521506"/>
          </a:xfrm>
          <a:prstGeom prst="roundRect">
            <a:avLst>
              <a:gd name="adj" fmla="val 39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82709" y="3632478"/>
            <a:ext cx="29650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ptos" panose="020B0004020202020204" pitchFamily="34" charset="0"/>
                <a:ea typeface="Source Serif 4 Semi Bold" pitchFamily="34" charset="-122"/>
                <a:cs typeface="Times New Roman" panose="02020603050405020304" pitchFamily="18" charset="0"/>
              </a:rPr>
              <a:t>Reduced domain shift</a:t>
            </a:r>
            <a:endParaRPr lang="en-US" sz="2800" b="1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482709" y="4128016"/>
            <a:ext cx="366486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Models tuned on BDD data generalize more consistently across weather, time‑of‑day, and city scenes.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9633823" y="3385542"/>
            <a:ext cx="4158853" cy="2521506"/>
          </a:xfrm>
          <a:prstGeom prst="roundRect">
            <a:avLst>
              <a:gd name="adj" fmla="val 39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80759" y="36324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ptos" panose="020B0004020202020204" pitchFamily="34" charset="0"/>
                <a:ea typeface="Source Serif 4 Semi Bold" pitchFamily="34" charset="-122"/>
                <a:cs typeface="Times New Roman" panose="02020603050405020304" pitchFamily="18" charset="0"/>
              </a:rPr>
              <a:t>Faster adaptation</a:t>
            </a:r>
            <a:endParaRPr lang="en-US" sz="2800" b="1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80759" y="4128016"/>
            <a:ext cx="366498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Road‑aware weights speed up transfer learning for lane detection, signage, and tracking tasks.</a:t>
            </a:r>
            <a:endParaRPr lang="en-US" sz="2000" dirty="0">
              <a:latin typeface="Aptos" panose="020B00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64832E-EC40-FC8F-9881-658CEF344F3F}"/>
              </a:ext>
            </a:extLst>
          </p:cNvPr>
          <p:cNvSpPr/>
          <p:nvPr/>
        </p:nvSpPr>
        <p:spPr>
          <a:xfrm>
            <a:off x="12812617" y="7645706"/>
            <a:ext cx="1718631" cy="473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558639B-F3AC-3860-C5A1-CAD123BDC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490" y="1211580"/>
            <a:ext cx="9709420" cy="68922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F712FB-0057-2179-655D-8A5418A4EE22}"/>
              </a:ext>
            </a:extLst>
          </p:cNvPr>
          <p:cNvSpPr txBox="1"/>
          <p:nvPr/>
        </p:nvSpPr>
        <p:spPr>
          <a:xfrm>
            <a:off x="947451" y="451692"/>
            <a:ext cx="13143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– Phase Approach for improving the Baseline Yolov9 model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3F0BCC-D4C4-7921-6F7B-DA6A8627D963}"/>
              </a:ext>
            </a:extLst>
          </p:cNvPr>
          <p:cNvSpPr/>
          <p:nvPr/>
        </p:nvSpPr>
        <p:spPr>
          <a:xfrm>
            <a:off x="12812617" y="7645706"/>
            <a:ext cx="1718631" cy="473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A95F8C-6238-9D6E-7668-E447E44B2DB1}"/>
              </a:ext>
            </a:extLst>
          </p:cNvPr>
          <p:cNvSpPr txBox="1"/>
          <p:nvPr/>
        </p:nvSpPr>
        <p:spPr>
          <a:xfrm>
            <a:off x="594911" y="462708"/>
            <a:ext cx="11677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 tuning Yolov9 using the BDD10k Dataset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5F8AE-2F2D-3C56-5726-CB2FDC047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10" y="1317307"/>
            <a:ext cx="7928606" cy="4254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992ED5-0AAF-B4A4-FC6B-9C3DD022B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11" y="5743833"/>
            <a:ext cx="10382784" cy="2336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C342E5-DC0C-58C1-BB8F-075CFD1EB70A}"/>
              </a:ext>
            </a:extLst>
          </p:cNvPr>
          <p:cNvSpPr txBox="1"/>
          <p:nvPr/>
        </p:nvSpPr>
        <p:spPr>
          <a:xfrm>
            <a:off x="8835527" y="1403979"/>
            <a:ext cx="495759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Fine tuned Model Performance:</a:t>
            </a:r>
          </a:p>
          <a:p>
            <a:r>
              <a:rPr lang="en-IN" b="1" dirty="0"/>
              <a:t>YOLOv9</a:t>
            </a:r>
            <a:r>
              <a:rPr lang="en-IN" dirty="0"/>
              <a:t>: mAP50 = </a:t>
            </a:r>
            <a:r>
              <a:rPr lang="en-IN" b="1" dirty="0"/>
              <a:t>53.7%</a:t>
            </a:r>
            <a:r>
              <a:rPr lang="en-IN" dirty="0"/>
              <a:t> on BDD10K dataset</a:t>
            </a:r>
          </a:p>
          <a:p>
            <a:r>
              <a:rPr lang="en-IN" b="1" dirty="0"/>
              <a:t>Baseline YOLOv9</a:t>
            </a:r>
            <a:r>
              <a:rPr lang="en-IN" dirty="0"/>
              <a:t>: mAP50 = </a:t>
            </a:r>
            <a:r>
              <a:rPr lang="en-IN" b="1" dirty="0"/>
              <a:t>~67%</a:t>
            </a:r>
            <a:r>
              <a:rPr lang="en-IN" dirty="0"/>
              <a:t> on COCO</a:t>
            </a:r>
          </a:p>
          <a:p>
            <a:endParaRPr lang="en-IN" dirty="0"/>
          </a:p>
          <a:p>
            <a:r>
              <a:rPr lang="en-IN" b="1" dirty="0"/>
              <a:t>Important Context:</a:t>
            </a:r>
          </a:p>
          <a:p>
            <a:r>
              <a:rPr lang="en-IN" dirty="0"/>
              <a:t>Lower mAP50 compared to COCO baseline is </a:t>
            </a:r>
            <a:r>
              <a:rPr lang="en-IN" b="1" dirty="0"/>
              <a:t>expected and normal</a:t>
            </a:r>
            <a:r>
              <a:rPr lang="en-IN" dirty="0"/>
              <a:t> because:</a:t>
            </a:r>
          </a:p>
          <a:p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b="1" dirty="0"/>
              <a:t>BDD10K is harder</a:t>
            </a:r>
            <a:r>
              <a:rPr lang="en-IN" dirty="0"/>
              <a:t> - real-world driving scenarios with occlusions, weather conditions, varying distances</a:t>
            </a:r>
          </a:p>
          <a:p>
            <a:pPr marL="342900" indent="-342900">
              <a:buFont typeface="+mj-lt"/>
              <a:buAutoNum type="arabicPeriod"/>
            </a:pPr>
            <a:r>
              <a:rPr lang="en-IN" b="1" dirty="0"/>
              <a:t>Different dataset</a:t>
            </a:r>
            <a:r>
              <a:rPr lang="en-IN" dirty="0"/>
              <a:t> - COCO has cleaner, more varied training data</a:t>
            </a:r>
          </a:p>
          <a:p>
            <a:pPr marL="342900" indent="-342900">
              <a:buFont typeface="+mj-lt"/>
              <a:buAutoNum type="arabicPeriod"/>
            </a:pPr>
            <a:r>
              <a:rPr lang="en-IN" b="1" dirty="0"/>
              <a:t>Specific domain</a:t>
            </a:r>
            <a:r>
              <a:rPr lang="en-IN" dirty="0"/>
              <a:t> - Traffic detection is more challenging than general object detection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b="1" dirty="0"/>
              <a:t>BDD10k’s 5 classes</a:t>
            </a:r>
            <a:r>
              <a:rPr lang="en-IN" dirty="0"/>
              <a:t> vs COCO's 80 classes</a:t>
            </a:r>
          </a:p>
          <a:p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F82FBE-6011-43E1-3033-4FFADCE203B0}"/>
              </a:ext>
            </a:extLst>
          </p:cNvPr>
          <p:cNvSpPr/>
          <p:nvPr/>
        </p:nvSpPr>
        <p:spPr>
          <a:xfrm>
            <a:off x="12812617" y="7645706"/>
            <a:ext cx="1718631" cy="473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351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70322"/>
            <a:ext cx="7347109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ea typeface="Source Serif 4 Semi Bold" pitchFamily="34" charset="-122"/>
                <a:cs typeface="Times New Roman" panose="02020603050405020304" pitchFamily="18" charset="0"/>
              </a:rPr>
              <a:t>Dataset</a:t>
            </a:r>
            <a:r>
              <a:rPr lang="en-US" sz="4200" b="1" dirty="0">
                <a:solidFill>
                  <a:srgbClr val="000000"/>
                </a:solidFill>
                <a:latin typeface="Times New Roman" panose="02020603050405020304" pitchFamily="18" charset="0"/>
                <a:ea typeface="Source Serif 4 Semi Bold" pitchFamily="34" charset="-122"/>
                <a:cs typeface="Times New Roman" panose="02020603050405020304" pitchFamily="18" charset="0"/>
              </a:rPr>
              <a:t>: BDD100K &amp; BDD10K</a:t>
            </a:r>
            <a:endParaRPr lang="en-US" sz="4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1793915"/>
            <a:ext cx="1295495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Berkely DeepDrive datasets — curated for realistic driving scenarios and multi‑task perception.</a:t>
            </a:r>
            <a:endParaRPr lang="en-US" sz="2400" b="1" dirty="0">
              <a:latin typeface="Aptos" panose="020B0004020202020204" pitchFamily="34" charset="0"/>
            </a:endParaRPr>
          </a:p>
        </p:txBody>
      </p:sp>
      <p:pic>
        <p:nvPicPr>
          <p:cNvPr id="4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7724" y="2478999"/>
            <a:ext cx="5913986" cy="37451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6360557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ptos" panose="020B0004020202020204" pitchFamily="34" charset="0"/>
                <a:ea typeface="Source Serif 4 Semi Bold" pitchFamily="34" charset="-122"/>
                <a:cs typeface="Source Serif 4 Semi Bold" pitchFamily="34" charset="-120"/>
              </a:rPr>
              <a:t>BDD100K</a:t>
            </a:r>
            <a:endParaRPr lang="en-US" sz="2400" b="1" dirty="0">
              <a:latin typeface="Aptos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7724" y="6831330"/>
            <a:ext cx="6113919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100K dashcam videos across cities, times, and weather; supports detection, segmentation, and tracking.</a:t>
            </a:r>
            <a:endParaRPr lang="en-US" sz="2400" dirty="0">
              <a:latin typeface="Aptos" panose="020B0004020202020204" pitchFamily="34" charset="0"/>
            </a:endParaRPr>
          </a:p>
        </p:txBody>
      </p:sp>
      <p:pic>
        <p:nvPicPr>
          <p:cNvPr id="7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457242" y="2478999"/>
            <a:ext cx="5913986" cy="371975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7242" y="6360676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ptos" panose="020B0004020202020204" pitchFamily="34" charset="0"/>
                <a:ea typeface="Source Serif 4 Semi Bold" pitchFamily="34" charset="-122"/>
                <a:cs typeface="Source Serif 4 Semi Bold" pitchFamily="34" charset="-120"/>
              </a:rPr>
              <a:t>BDD10K</a:t>
            </a:r>
            <a:endParaRPr lang="en-US" sz="2400" b="1" dirty="0">
              <a:latin typeface="Aptos" panose="020B00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457242" y="6831449"/>
            <a:ext cx="6335435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10K‑image subset for practical fine‑tuning and validation with consistent annotation schema</a:t>
            </a: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400B01-0F9D-D2A9-3D3E-289C35E7E3AE}"/>
              </a:ext>
            </a:extLst>
          </p:cNvPr>
          <p:cNvSpPr/>
          <p:nvPr/>
        </p:nvSpPr>
        <p:spPr>
          <a:xfrm>
            <a:off x="12812617" y="7645706"/>
            <a:ext cx="1718631" cy="473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3994" y="411718"/>
            <a:ext cx="5325785" cy="440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Source Serif 4 Semi Bold" pitchFamily="34" charset="-122"/>
                <a:cs typeface="Times New Roman" panose="02020603050405020304" pitchFamily="18" charset="0"/>
              </a:rPr>
              <a:t>Distance estimation algorithms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35011" y="1151453"/>
            <a:ext cx="13582412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Current method: monocular pinhole camera model. Assumptions and tradeoffs:</a:t>
            </a:r>
            <a:endParaRPr lang="en-US" sz="2400" b="1" dirty="0">
              <a:latin typeface="Aptos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F4804F-F67F-B8F5-C38B-EC70D4A17339}"/>
              </a:ext>
            </a:extLst>
          </p:cNvPr>
          <p:cNvSpPr txBox="1"/>
          <p:nvPr/>
        </p:nvSpPr>
        <p:spPr>
          <a:xfrm>
            <a:off x="3415052" y="4428781"/>
            <a:ext cx="734842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Assumptions:</a:t>
            </a:r>
            <a:r>
              <a:rPr lang="en-US" sz="240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 known real‑world width, object roughly perpendicular to camera, lens distortion is already corrected.</a:t>
            </a:r>
            <a:endParaRPr lang="en-US" sz="2400" dirty="0">
              <a:latin typeface="Aptos" panose="020B00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Pros:</a:t>
            </a:r>
            <a:r>
              <a:rPr lang="en-US" sz="240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 simple, fast, easy to implement on edge hardware.</a:t>
            </a:r>
            <a:endParaRPr lang="en-US" sz="2400" dirty="0">
              <a:latin typeface="Aptos" panose="020B00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Cons:</a:t>
            </a:r>
            <a:r>
              <a:rPr lang="en-US" sz="2400" dirty="0">
                <a:solidFill>
                  <a:srgbClr val="272525"/>
                </a:solidFill>
                <a:latin typeface="Aptos" panose="020B0004020202020204" pitchFamily="34" charset="0"/>
                <a:ea typeface="Source Sans 3" pitchFamily="34" charset="-122"/>
                <a:cs typeface="Source Sans 3" pitchFamily="34" charset="-120"/>
              </a:rPr>
              <a:t> sensitive to pose, occlusion, and inter‑subject width variation (pedestrian postures).</a:t>
            </a:r>
            <a:endParaRPr lang="en-US" sz="2400" dirty="0">
              <a:latin typeface="Aptos" panose="020B0004020202020204" pitchFamily="34" charset="0"/>
            </a:endParaRP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A4AFB5-BF78-1D97-E493-823E387F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704" y="1942711"/>
            <a:ext cx="6450145" cy="13042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B880EE1-0721-E697-D20D-B8391EDD873D}"/>
              </a:ext>
            </a:extLst>
          </p:cNvPr>
          <p:cNvSpPr txBox="1"/>
          <p:nvPr/>
        </p:nvSpPr>
        <p:spPr>
          <a:xfrm>
            <a:off x="870475" y="1991234"/>
            <a:ext cx="435166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KNOWN WIDTH:</a:t>
            </a:r>
            <a:r>
              <a:rPr lang="en-US" altLang="en-US" sz="1600" b="1" dirty="0">
                <a:latin typeface="Aptos" panose="020B0004020202020204" pitchFamily="34" charset="0"/>
              </a:rPr>
              <a:t> real-world width of the object (meters).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FOCAL LENGTH:</a:t>
            </a:r>
            <a:r>
              <a:rPr lang="en-US" altLang="en-US" sz="1600" b="1" dirty="0">
                <a:latin typeface="Aptos" panose="020B0004020202020204" pitchFamily="34" charset="0"/>
              </a:rPr>
              <a:t> camera focal length in pixels.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latin typeface="Aptos" panose="020B0004020202020204" pitchFamily="34" charset="0"/>
              </a:rPr>
              <a:t>BOX WIDTH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:</a:t>
            </a:r>
            <a:r>
              <a:rPr lang="en-US" altLang="en-US" sz="1600" b="1" dirty="0">
                <a:latin typeface="Aptos" panose="020B0004020202020204" pitchFamily="34" charset="0"/>
              </a:rPr>
              <a:t> width of the detected object’s bounding box in pixels.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87AE74-C305-67FA-EF02-16C1056B6B92}"/>
              </a:ext>
            </a:extLst>
          </p:cNvPr>
          <p:cNvSpPr/>
          <p:nvPr/>
        </p:nvSpPr>
        <p:spPr>
          <a:xfrm>
            <a:off x="12812617" y="7645706"/>
            <a:ext cx="1718631" cy="473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704</Words>
  <Application>Microsoft Office PowerPoint</Application>
  <PresentationFormat>Custom</PresentationFormat>
  <Paragraphs>85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Source Sans 3</vt:lpstr>
      <vt:lpstr>Times New Roman</vt:lpstr>
      <vt:lpstr>Arial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Guntaas Kapoor</dc:creator>
  <cp:lastModifiedBy>Guntaas Kapoor</cp:lastModifiedBy>
  <cp:revision>10</cp:revision>
  <dcterms:created xsi:type="dcterms:W3CDTF">2025-10-15T16:40:26Z</dcterms:created>
  <dcterms:modified xsi:type="dcterms:W3CDTF">2025-10-15T19:16:54Z</dcterms:modified>
</cp:coreProperties>
</file>